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84C4F3DE-827A-4B9F-AF47-330AB5CCFB72}">
  <a:tblStyle styleId="{84C4F3DE-827A-4B9F-AF47-330AB5CCFB72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jp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2000"/>
            </a:lvl1pPr>
            <a:lvl2pPr lvl="1" rtl="0" algn="ctr">
              <a:spcBef>
                <a:spcPts val="0"/>
              </a:spcBef>
              <a:buSzPct val="100000"/>
              <a:defRPr sz="12000"/>
            </a:lvl2pPr>
            <a:lvl3pPr lvl="2" rtl="0" algn="ctr">
              <a:spcBef>
                <a:spcPts val="0"/>
              </a:spcBef>
              <a:buSzPct val="100000"/>
              <a:defRPr sz="12000"/>
            </a:lvl3pPr>
            <a:lvl4pPr lvl="3" rtl="0" algn="ctr">
              <a:spcBef>
                <a:spcPts val="0"/>
              </a:spcBef>
              <a:buSzPct val="100000"/>
              <a:defRPr sz="12000"/>
            </a:lvl4pPr>
            <a:lvl5pPr lvl="4" rtl="0" algn="ctr">
              <a:spcBef>
                <a:spcPts val="0"/>
              </a:spcBef>
              <a:buSzPct val="100000"/>
              <a:defRPr sz="12000"/>
            </a:lvl5pPr>
            <a:lvl6pPr lvl="5" rtl="0" algn="ctr">
              <a:spcBef>
                <a:spcPts val="0"/>
              </a:spcBef>
              <a:buSzPct val="100000"/>
              <a:defRPr sz="12000"/>
            </a:lvl6pPr>
            <a:lvl7pPr lvl="6" rtl="0" algn="ctr">
              <a:spcBef>
                <a:spcPts val="0"/>
              </a:spcBef>
              <a:buSzPct val="100000"/>
              <a:defRPr sz="12000"/>
            </a:lvl7pPr>
            <a:lvl8pPr lvl="7" rtl="0" algn="ctr">
              <a:spcBef>
                <a:spcPts val="0"/>
              </a:spcBef>
              <a:buSzPct val="100000"/>
              <a:defRPr sz="12000"/>
            </a:lvl8pPr>
            <a:lvl9pPr lvl="8" rtl="0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600"/>
            </a:lvl1pPr>
            <a:lvl2pPr lvl="1" rtl="0" algn="ctr">
              <a:spcBef>
                <a:spcPts val="0"/>
              </a:spcBef>
              <a:buSzPct val="100000"/>
              <a:defRPr sz="3600"/>
            </a:lvl2pPr>
            <a:lvl3pPr lvl="2" rtl="0" algn="ctr">
              <a:spcBef>
                <a:spcPts val="0"/>
              </a:spcBef>
              <a:buSzPct val="100000"/>
              <a:defRPr sz="3600"/>
            </a:lvl3pPr>
            <a:lvl4pPr lvl="3" rtl="0" algn="ctr">
              <a:spcBef>
                <a:spcPts val="0"/>
              </a:spcBef>
              <a:buSzPct val="100000"/>
              <a:defRPr sz="3600"/>
            </a:lvl4pPr>
            <a:lvl5pPr lvl="4" rtl="0" algn="ctr">
              <a:spcBef>
                <a:spcPts val="0"/>
              </a:spcBef>
              <a:buSzPct val="100000"/>
              <a:defRPr sz="3600"/>
            </a:lvl5pPr>
            <a:lvl6pPr lvl="5" rtl="0" algn="ctr">
              <a:spcBef>
                <a:spcPts val="0"/>
              </a:spcBef>
              <a:buSzPct val="100000"/>
              <a:defRPr sz="3600"/>
            </a:lvl6pPr>
            <a:lvl7pPr lvl="6" rtl="0" algn="ctr">
              <a:spcBef>
                <a:spcPts val="0"/>
              </a:spcBef>
              <a:buSzPct val="100000"/>
              <a:defRPr sz="3600"/>
            </a:lvl7pPr>
            <a:lvl8pPr lvl="7" rtl="0" algn="ctr">
              <a:spcBef>
                <a:spcPts val="0"/>
              </a:spcBef>
              <a:buSzPct val="100000"/>
              <a:defRPr sz="3600"/>
            </a:lvl8pPr>
            <a:lvl9pPr lvl="8" rtl="0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200"/>
            </a:lvl1pPr>
            <a:lvl2pPr lvl="1" rtl="0" algn="ctr">
              <a:spcBef>
                <a:spcPts val="0"/>
              </a:spcBef>
              <a:buSzPct val="100000"/>
              <a:defRPr sz="4200"/>
            </a:lvl2pPr>
            <a:lvl3pPr lvl="2" rtl="0" algn="ctr">
              <a:spcBef>
                <a:spcPts val="0"/>
              </a:spcBef>
              <a:buSzPct val="100000"/>
              <a:defRPr sz="4200"/>
            </a:lvl3pPr>
            <a:lvl4pPr lvl="3" rtl="0" algn="ctr">
              <a:spcBef>
                <a:spcPts val="0"/>
              </a:spcBef>
              <a:buSzPct val="100000"/>
              <a:defRPr sz="4200"/>
            </a:lvl4pPr>
            <a:lvl5pPr lvl="4" rtl="0" algn="ctr">
              <a:spcBef>
                <a:spcPts val="0"/>
              </a:spcBef>
              <a:buSzPct val="100000"/>
              <a:defRPr sz="4200"/>
            </a:lvl5pPr>
            <a:lvl6pPr lvl="5" rtl="0" algn="ctr">
              <a:spcBef>
                <a:spcPts val="0"/>
              </a:spcBef>
              <a:buSzPct val="100000"/>
              <a:defRPr sz="4200"/>
            </a:lvl6pPr>
            <a:lvl7pPr lvl="6" rtl="0" algn="ctr">
              <a:spcBef>
                <a:spcPts val="0"/>
              </a:spcBef>
              <a:buSzPct val="100000"/>
              <a:defRPr sz="4200"/>
            </a:lvl7pPr>
            <a:lvl8pPr lvl="7" rtl="0" algn="ctr">
              <a:spcBef>
                <a:spcPts val="0"/>
              </a:spcBef>
              <a:buSzPct val="100000"/>
              <a:defRPr sz="4200"/>
            </a:lvl8pPr>
            <a:lvl9pPr lvl="8" rtl="0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6.png"/><Relationship Id="rId4" Type="http://schemas.openxmlformats.org/officeDocument/2006/relationships/image" Target="../media/image02.png"/><Relationship Id="rId5" Type="http://schemas.openxmlformats.org/officeDocument/2006/relationships/image" Target="../media/image03.png"/><Relationship Id="rId6" Type="http://schemas.openxmlformats.org/officeDocument/2006/relationships/image" Target="../media/image0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4764699" y="363575"/>
            <a:ext cx="4372500" cy="20526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b="1" sz="36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36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36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36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36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36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 sz="3600">
              <a:solidFill>
                <a:srgbClr val="99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rPr b="1" lang="en" sz="3600">
                <a:solidFill>
                  <a:srgbClr val="990000"/>
                </a:solidFill>
                <a:latin typeface="Calibri"/>
                <a:ea typeface="Calibri"/>
                <a:cs typeface="Calibri"/>
                <a:sym typeface="Calibri"/>
              </a:rPr>
              <a:t>Visualizing Emotion Flow of a Video by Classifying Subtitles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5418900" y="3367525"/>
            <a:ext cx="37944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By-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Tejas Dharamsi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Siddharth Varia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Nitesh Surtani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solidFill>
                  <a:srgbClr val="000000"/>
                </a:solidFill>
              </a:rPr>
              <a:t>Keerti Agrawal</a:t>
            </a:r>
          </a:p>
        </p:txBody>
      </p:sp>
      <p:pic>
        <p:nvPicPr>
          <p:cNvPr descr="wordcloud-brexit.png"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600" y="141599"/>
            <a:ext cx="4182900" cy="465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8947"/>
              <a:buFont typeface="Arial"/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Comparison of Classification Models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119" name="Shape 119"/>
          <p:cNvGraphicFramePr/>
          <p:nvPr/>
        </p:nvGraphicFramePr>
        <p:xfrm>
          <a:off x="952500" y="1384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{84C4F3DE-827A-4B9F-AF47-330AB5CCFB72}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4009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Class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F-score (SVM)</a:t>
                      </a:r>
                      <a:r>
                        <a:rPr b="1" lang="en"/>
                        <a:t> 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F-score (RF)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F</a:t>
                      </a:r>
                      <a:r>
                        <a:rPr b="1" lang="en"/>
                        <a:t>-score(LR)</a:t>
                      </a:r>
                    </a:p>
                  </a:txBody>
                  <a:tcPr marT="91425" marB="91425" marR="91425" marL="91425"/>
                </a:tc>
              </a:tr>
              <a:tr h="4009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emotionless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.69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.72</a:t>
                      </a:r>
                    </a:p>
                  </a:txBody>
                  <a:tcPr marT="91425" marB="91425" marR="91425" marL="91425"/>
                </a:tc>
              </a:tr>
              <a:tr h="4009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happy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.75</a:t>
                      </a:r>
                    </a:p>
                  </a:txBody>
                  <a:tcPr marT="91425" marB="91425" marR="91425" marL="91425"/>
                </a:tc>
              </a:tr>
              <a:tr h="4009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sad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.67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.70</a:t>
                      </a:r>
                    </a:p>
                  </a:txBody>
                  <a:tcPr marT="91425" marB="91425" marR="91425" marL="91425"/>
                </a:tc>
              </a:tr>
              <a:tr h="4009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surprise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.54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.49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.55</a:t>
                      </a:r>
                    </a:p>
                  </a:txBody>
                  <a:tcPr marT="91425" marB="91425" marR="91425" marL="91425"/>
                </a:tc>
              </a:tr>
              <a:tr h="4009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fear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.77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.77</a:t>
                      </a:r>
                    </a:p>
                  </a:txBody>
                  <a:tcPr marT="91425" marB="91425" marR="91425" marL="91425"/>
                </a:tc>
              </a:tr>
              <a:tr h="6151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disgust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.55</a:t>
                      </a:r>
                    </a:p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.48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.54</a:t>
                      </a:r>
                    </a:p>
                  </a:txBody>
                  <a:tcPr marT="91425" marB="91425" marR="91425" marL="91425"/>
                </a:tc>
              </a:tr>
              <a:tr h="40097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anger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.62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.54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.62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8947"/>
              <a:buFont typeface="Arial"/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Confusion Matrix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3587700" y="4841625"/>
            <a:ext cx="8520600" cy="253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/>
              <a:t>For Combined Dataset</a:t>
            </a:r>
          </a:p>
        </p:txBody>
      </p:sp>
      <p:pic>
        <p:nvPicPr>
          <p:cNvPr descr="figure_combined_confusion.png"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600" y="805225"/>
            <a:ext cx="5501050" cy="403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Feature Additive Study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aphicFrame>
        <p:nvGraphicFramePr>
          <p:cNvPr id="132" name="Shape 132"/>
          <p:cNvGraphicFramePr/>
          <p:nvPr/>
        </p:nvGraphicFramePr>
        <p:xfrm>
          <a:off x="1602900" y="169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{84C4F3DE-827A-4B9F-AF47-330AB5CCFB72}</a:tableStyleId>
              </a:tblPr>
              <a:tblGrid>
                <a:gridCol w="2296375"/>
                <a:gridCol w="2296375"/>
              </a:tblGrid>
              <a:tr h="32785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Added Features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Accuracy</a:t>
                      </a:r>
                    </a:p>
                  </a:txBody>
                  <a:tcPr marT="91425" marB="91425" marR="91425" marL="91425"/>
                </a:tc>
              </a:tr>
              <a:tr h="32785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unigram+bigram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35%</a:t>
                      </a:r>
                    </a:p>
                  </a:txBody>
                  <a:tcPr marT="91425" marB="91425" marR="91425" marL="91425"/>
                </a:tc>
              </a:tr>
              <a:tr h="32785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+punc_features 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37%</a:t>
                      </a:r>
                    </a:p>
                  </a:txBody>
                  <a:tcPr marT="91425" marB="91425" marR="91425" marL="91425"/>
                </a:tc>
              </a:tr>
              <a:tr h="32785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+POS_features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38%</a:t>
                      </a:r>
                    </a:p>
                  </a:txBody>
                  <a:tcPr marT="91425" marB="91425" marR="91425" marL="91425"/>
                </a:tc>
              </a:tr>
              <a:tr h="32785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+prev_label3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47%</a:t>
                      </a:r>
                    </a:p>
                  </a:txBody>
                  <a:tcPr marT="91425" marB="91425" marR="91425" marL="91425"/>
                </a:tc>
              </a:tr>
              <a:tr h="32785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+prev_label2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55%</a:t>
                      </a:r>
                    </a:p>
                  </a:txBody>
                  <a:tcPr marT="91425" marB="91425" marR="91425" marL="91425"/>
                </a:tc>
              </a:tr>
              <a:tr h="32785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+prev_label1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69%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8947"/>
              <a:buFont typeface="Arial"/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Visualization - Titanic Emotions Flow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 Shot 2016-12-06 at 4.59.00 AM.png"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425" y="1152475"/>
            <a:ext cx="6423299" cy="348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/>
          <p:nvPr/>
        </p:nvSpPr>
        <p:spPr>
          <a:xfrm>
            <a:off x="4746275" y="1894425"/>
            <a:ext cx="1731600" cy="1609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 txBox="1"/>
          <p:nvPr/>
        </p:nvSpPr>
        <p:spPr>
          <a:xfrm>
            <a:off x="5020900" y="2093225"/>
            <a:ext cx="1609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Rise</a:t>
            </a:r>
            <a:r>
              <a:rPr b="1" lang="en"/>
              <a:t> in Fear</a:t>
            </a:r>
          </a:p>
        </p:txBody>
      </p:sp>
      <p:sp>
        <p:nvSpPr>
          <p:cNvPr id="141" name="Shape 141"/>
          <p:cNvSpPr/>
          <p:nvPr/>
        </p:nvSpPr>
        <p:spPr>
          <a:xfrm>
            <a:off x="2220350" y="4685550"/>
            <a:ext cx="3829500" cy="8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 txBox="1"/>
          <p:nvPr/>
        </p:nvSpPr>
        <p:spPr>
          <a:xfrm>
            <a:off x="3086100" y="4762125"/>
            <a:ext cx="2607300" cy="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/>
              <a:t>Movie Timeline</a:t>
            </a:r>
          </a:p>
        </p:txBody>
      </p:sp>
      <p:sp>
        <p:nvSpPr>
          <p:cNvPr id="143" name="Shape 143"/>
          <p:cNvSpPr/>
          <p:nvPr/>
        </p:nvSpPr>
        <p:spPr>
          <a:xfrm>
            <a:off x="7771275" y="2021575"/>
            <a:ext cx="254700" cy="81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rgbClr val="6AA84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7771275" y="2250175"/>
            <a:ext cx="254700" cy="816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7771275" y="2478775"/>
            <a:ext cx="254700" cy="81600"/>
          </a:xfrm>
          <a:prstGeom prst="rect">
            <a:avLst/>
          </a:prstGeom>
          <a:solidFill>
            <a:srgbClr val="1155CC"/>
          </a:solidFill>
          <a:ln cap="flat" cmpd="sng" w="952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 txBox="1"/>
          <p:nvPr/>
        </p:nvSpPr>
        <p:spPr>
          <a:xfrm>
            <a:off x="8056825" y="1869175"/>
            <a:ext cx="855600" cy="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000"/>
              <a:t>Happy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8056825" y="2097775"/>
            <a:ext cx="855600" cy="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000"/>
              <a:t>Fear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8056825" y="2326375"/>
            <a:ext cx="855600" cy="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000"/>
              <a:t>Sad</a:t>
            </a:r>
          </a:p>
        </p:txBody>
      </p:sp>
      <p:cxnSp>
        <p:nvCxnSpPr>
          <p:cNvPr id="149" name="Shape 149"/>
          <p:cNvCxnSpPr/>
          <p:nvPr/>
        </p:nvCxnSpPr>
        <p:spPr>
          <a:xfrm>
            <a:off x="6447200" y="1313875"/>
            <a:ext cx="549900" cy="20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50" name="Shape 150"/>
          <p:cNvSpPr txBox="1"/>
          <p:nvPr/>
        </p:nvSpPr>
        <p:spPr>
          <a:xfrm>
            <a:off x="4686050" y="1120375"/>
            <a:ext cx="18936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200"/>
              <a:t>Final </a:t>
            </a:r>
            <a:r>
              <a:rPr b="1" lang="en" sz="1200"/>
              <a:t>Song of the Movie</a:t>
            </a:r>
          </a:p>
        </p:txBody>
      </p:sp>
      <p:sp>
        <p:nvSpPr>
          <p:cNvPr id="151" name="Shape 151"/>
          <p:cNvSpPr/>
          <p:nvPr/>
        </p:nvSpPr>
        <p:spPr>
          <a:xfrm>
            <a:off x="970675" y="1216150"/>
            <a:ext cx="89400" cy="446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" name="Shape 152"/>
          <p:cNvSpPr txBox="1"/>
          <p:nvPr/>
        </p:nvSpPr>
        <p:spPr>
          <a:xfrm flipH="1" rot="-5400000">
            <a:off x="250" y="1974825"/>
            <a:ext cx="1026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200"/>
              <a:t>Frequency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8947"/>
              <a:buFont typeface="Arial"/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Visualization - Friends Emotions Flow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2220350" y="4685550"/>
            <a:ext cx="3829500" cy="8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 txBox="1"/>
          <p:nvPr/>
        </p:nvSpPr>
        <p:spPr>
          <a:xfrm>
            <a:off x="3086100" y="4762125"/>
            <a:ext cx="2607300" cy="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Movie Timeline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8056825" y="2326375"/>
            <a:ext cx="855600" cy="1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b="1" sz="10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1000"/>
          </a:p>
        </p:txBody>
      </p:sp>
      <p:pic>
        <p:nvPicPr>
          <p:cNvPr descr="Screen Shot 2016-12-06 at 4.35.21 PM.png"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750" y="1187325"/>
            <a:ext cx="8022075" cy="3345824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/>
          <p:nvPr/>
        </p:nvSpPr>
        <p:spPr>
          <a:xfrm>
            <a:off x="1088675" y="1186475"/>
            <a:ext cx="1609200" cy="1461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 txBox="1"/>
          <p:nvPr/>
        </p:nvSpPr>
        <p:spPr>
          <a:xfrm>
            <a:off x="1210900" y="1483625"/>
            <a:ext cx="1609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Effect of Song</a:t>
            </a:r>
          </a:p>
        </p:txBody>
      </p:sp>
      <p:sp>
        <p:nvSpPr>
          <p:cNvPr id="164" name="Shape 164"/>
          <p:cNvSpPr/>
          <p:nvPr/>
        </p:nvSpPr>
        <p:spPr>
          <a:xfrm>
            <a:off x="970675" y="1216150"/>
            <a:ext cx="89400" cy="446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/>
          <p:cNvSpPr txBox="1"/>
          <p:nvPr/>
        </p:nvSpPr>
        <p:spPr>
          <a:xfrm flipH="1" rot="-5400000">
            <a:off x="250" y="1974825"/>
            <a:ext cx="1026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200"/>
              <a:t>Frequency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178050" y="140225"/>
            <a:ext cx="89223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8947"/>
              <a:buFont typeface="Arial"/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Visualization- Walking Dead Emotions Flow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2220350" y="4685550"/>
            <a:ext cx="3829500" cy="81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/>
        </p:nvSpPr>
        <p:spPr>
          <a:xfrm>
            <a:off x="3086100" y="4762125"/>
            <a:ext cx="2607300" cy="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Movie Timeline</a:t>
            </a:r>
          </a:p>
        </p:txBody>
      </p:sp>
      <p:pic>
        <p:nvPicPr>
          <p:cNvPr descr="Screen Shot 2016-12-06 at 4.55.05 PM.png"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125" y="980475"/>
            <a:ext cx="8567123" cy="357564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/>
        </p:nvSpPr>
        <p:spPr>
          <a:xfrm>
            <a:off x="4255950" y="2560375"/>
            <a:ext cx="16092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    Rise</a:t>
            </a:r>
            <a:r>
              <a:rPr b="1" lang="en"/>
              <a:t> in Fear</a:t>
            </a:r>
          </a:p>
        </p:txBody>
      </p:sp>
      <p:sp>
        <p:nvSpPr>
          <p:cNvPr id="175" name="Shape 175"/>
          <p:cNvSpPr/>
          <p:nvPr/>
        </p:nvSpPr>
        <p:spPr>
          <a:xfrm>
            <a:off x="4133550" y="2250175"/>
            <a:ext cx="1731600" cy="16092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178050" y="140225"/>
            <a:ext cx="89223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28947"/>
              <a:buFont typeface="Arial"/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Interactive Emotions Word Cloud - Titanic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 Shot 2016-12-06 at 7.05.17 PM.png"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7399" y="941525"/>
            <a:ext cx="4120060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311700" y="20452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8947"/>
              <a:buFont typeface="Arial"/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Thank You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GOAL:</a:t>
            </a:r>
            <a:r>
              <a:rPr lang="en">
                <a:solidFill>
                  <a:srgbClr val="000000"/>
                </a:solidFill>
              </a:rPr>
              <a:t> Automatically predict the emotion flow in videos using textual features.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IDEA:</a:t>
            </a:r>
            <a:r>
              <a:rPr lang="en">
                <a:solidFill>
                  <a:srgbClr val="000000"/>
                </a:solidFill>
              </a:rPr>
              <a:t> Subtitles are parallelly aligned to the scenes. Use the subtitle text to predict the emotion of a scene.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b="1">
              <a:solidFill>
                <a:srgbClr val="000000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000000"/>
                </a:solidFill>
              </a:rPr>
              <a:t>APPROACH: </a:t>
            </a:r>
            <a:r>
              <a:rPr lang="en">
                <a:solidFill>
                  <a:srgbClr val="000000"/>
                </a:solidFill>
              </a:rPr>
              <a:t>Develop an automatic classification model for identifying emotions in each scene.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Approach Explained - Friends Video Clips</a:t>
            </a: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3164850"/>
            <a:ext cx="8520600" cy="155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Oh, My God, I </a:t>
            </a:r>
            <a:r>
              <a:rPr b="1" i="1" lang="en">
                <a:solidFill>
                  <a:srgbClr val="FF0000"/>
                </a:solidFill>
              </a:rPr>
              <a:t>Love</a:t>
            </a:r>
            <a:r>
              <a:rPr lang="en"/>
              <a:t> This Apartment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How </a:t>
            </a:r>
            <a:r>
              <a:rPr b="1" i="1" lang="en">
                <a:solidFill>
                  <a:srgbClr val="FF0000"/>
                </a:solidFill>
              </a:rPr>
              <a:t>Great</a:t>
            </a:r>
            <a:r>
              <a:rPr lang="en"/>
              <a:t> It Is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It’s </a:t>
            </a:r>
            <a:r>
              <a:rPr b="1" i="1" lang="en">
                <a:solidFill>
                  <a:srgbClr val="FF0000"/>
                </a:solidFill>
              </a:rPr>
              <a:t>Amazing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 Shot 2016-12-06 at 5.24.41 PM.png"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175" y="1295200"/>
            <a:ext cx="2981111" cy="16336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12-06 at 5.25.05 PM.png"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6212" y="1267421"/>
            <a:ext cx="2696375" cy="16337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12-06 at 5.25.24 PM.png" id="71" name="Shape 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0949" y="1230025"/>
            <a:ext cx="2696373" cy="1651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Dataset</a:t>
            </a:r>
          </a:p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1152475"/>
            <a:ext cx="8520600" cy="3897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000000"/>
              </a:buClr>
              <a:buFont typeface="Calibri"/>
              <a:buAutoNum type="arabicPeriod"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Video Subtitles and Emotional Labels from [Utsav et al, 2015] paper</a:t>
            </a:r>
          </a:p>
          <a:p>
            <a:pPr indent="-228600" lvl="0" marL="457200" rtl="0">
              <a:spcBef>
                <a:spcPts val="0"/>
              </a:spcBef>
              <a:buClr>
                <a:srgbClr val="000000"/>
              </a:buClr>
              <a:buFont typeface="Calibri"/>
              <a:buAutoNum type="arabicPeriod"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Emotions tagged from 3 subtitle files: Titanic, Friends, Walking Dead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Titanic (2046 Sentences)    Friends (243 Sentences)   Walking Dead (471 Sentences)                      Overall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itanic.png"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775" y="2147174"/>
            <a:ext cx="1845100" cy="1971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riends.png"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7775" y="2140250"/>
            <a:ext cx="1845099" cy="197138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alking_Dead.png" id="80" name="Shape 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4000" y="2102600"/>
            <a:ext cx="1926725" cy="19713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6-12-06 at 2.35.57 AM.png" id="81" name="Shape 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7999" y="2102599"/>
            <a:ext cx="1956969" cy="197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8947"/>
              <a:buFont typeface="Arial"/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Lexicon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3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Emolex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14,182 words with ~25,000 word senses markings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Issues: Low Coverage: ~30%. 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Solution: Combine other lexicons</a:t>
            </a:r>
          </a:p>
          <a:p>
            <a:pPr indent="-4191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3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WN Affect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wheel.jpg"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3500" y="643450"/>
            <a:ext cx="3271200" cy="392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Models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SVM</a:t>
            </a:r>
          </a:p>
          <a:p>
            <a:pPr indent="-355600" lvl="1" marL="9144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lphaL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Used L2 regularization with ‘Linear’ and ‘RBF’ kernels</a:t>
            </a:r>
          </a:p>
          <a:p>
            <a:pPr indent="-355600" lvl="1" marL="9144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lphaL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Results better with ‘Linear’ compared to ‘RBF’ kernel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Logistic Regression</a:t>
            </a:r>
          </a:p>
          <a:p>
            <a:pPr indent="-355600" lvl="1" marL="9144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lphaL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Used L2 regularization with liblinear solver and OVR scheme to handle multiple classes.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Random Forest</a:t>
            </a:r>
          </a:p>
          <a:p>
            <a:pPr indent="-355600" lvl="1" marL="9144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lphaLcPeriod"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Number of trees equal to 10, Used ‘Gini’ impurity as split criteria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All results are produced using K-Fold cross validation with K=5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Feature Selection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Unigrams</a:t>
            </a: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Bigrams</a:t>
            </a: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POS-Percent (JJ, NN, RB, VB)</a:t>
            </a: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Last k-tags (Time Series)</a:t>
            </a: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Punctuations</a:t>
            </a:r>
          </a:p>
          <a:p>
            <a:pPr indent="-381000" lvl="0" marL="457200" rtl="0">
              <a:spcBef>
                <a:spcPts val="0"/>
              </a:spcBef>
              <a:buClr>
                <a:srgbClr val="000000"/>
              </a:buClr>
              <a:buSzPct val="100000"/>
              <a:buFont typeface="Calibri"/>
              <a:buAutoNum type="arabicPeriod"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Cumulative Emotion in Sentence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28947"/>
              <a:buFont typeface="Arial"/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Pre-Processing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solidFill>
                  <a:srgbClr val="000000"/>
                </a:solidFill>
              </a:rPr>
              <a:t>To extract the features, we perform pre-processing of text:</a:t>
            </a:r>
          </a:p>
          <a:p>
            <a:pPr indent="-368300" lvl="0" marL="457200" rtl="0">
              <a:spcBef>
                <a:spcPts val="0"/>
              </a:spcBef>
              <a:buClr>
                <a:srgbClr val="000000"/>
              </a:buClr>
              <a:buSzPct val="100000"/>
              <a:buAutoNum type="arabicPeriod"/>
            </a:pPr>
            <a:r>
              <a:rPr lang="en" sz="2200">
                <a:solidFill>
                  <a:srgbClr val="000000"/>
                </a:solidFill>
              </a:rPr>
              <a:t>Tokenize the text</a:t>
            </a:r>
          </a:p>
          <a:p>
            <a:pPr indent="-368300" lvl="0" marL="457200" rtl="0">
              <a:spcBef>
                <a:spcPts val="0"/>
              </a:spcBef>
              <a:buClr>
                <a:srgbClr val="000000"/>
              </a:buClr>
              <a:buSzPct val="100000"/>
              <a:buAutoNum type="arabicPeriod"/>
            </a:pPr>
            <a:r>
              <a:rPr lang="en" sz="2200">
                <a:solidFill>
                  <a:srgbClr val="000000"/>
                </a:solidFill>
              </a:rPr>
              <a:t>POS tag: use Nouns (NN), Verbs (VB), Adjective (JJ), Adverbs (RB)</a:t>
            </a:r>
          </a:p>
          <a:p>
            <a:pPr indent="-368300" lvl="0" marL="457200" rtl="0">
              <a:spcBef>
                <a:spcPts val="0"/>
              </a:spcBef>
              <a:buClr>
                <a:srgbClr val="000000"/>
              </a:buClr>
              <a:buSzPct val="100000"/>
              <a:buAutoNum type="arabicPeriod"/>
            </a:pPr>
            <a:r>
              <a:rPr lang="en" sz="2200">
                <a:solidFill>
                  <a:srgbClr val="000000"/>
                </a:solidFill>
              </a:rPr>
              <a:t>Lemmatize the words :: Use only the root word to reduce the morphological variants.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80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311700" y="10122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Combined Data Set - LR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3" name="Shape 113"/>
          <p:cNvGraphicFramePr/>
          <p:nvPr/>
        </p:nvGraphicFramePr>
        <p:xfrm>
          <a:off x="952500" y="1716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{84C4F3DE-827A-4B9F-AF47-330AB5CCFB72}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762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Class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Precision 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Recall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b="1" lang="en"/>
                        <a:t>F</a:t>
                      </a:r>
                      <a:r>
                        <a:rPr b="1" lang="en"/>
                        <a:t>-score</a:t>
                      </a:r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emotionless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0.71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.73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.72</a:t>
                      </a:r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happy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.75</a:t>
                      </a:r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sad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.70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.70</a:t>
                      </a:r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surprise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.56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.55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.55</a:t>
                      </a:r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fear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.76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.78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.77</a:t>
                      </a:r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disgust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.58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.51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.54</a:t>
                      </a:r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anger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.62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.62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.62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